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548" r:id="rId2"/>
    <p:sldId id="547" r:id="rId3"/>
    <p:sldId id="552" r:id="rId4"/>
    <p:sldId id="553" r:id="rId5"/>
    <p:sldId id="554" r:id="rId6"/>
    <p:sldId id="551" r:id="rId7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5AB09"/>
    <a:srgbClr val="980000"/>
    <a:srgbClr val="0B009A"/>
    <a:srgbClr val="8D6905"/>
    <a:srgbClr val="B18407"/>
    <a:srgbClr val="896605"/>
    <a:srgbClr val="0000FF"/>
    <a:srgbClr val="FFFFFF"/>
    <a:srgbClr val="070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5" autoAdjust="0"/>
    <p:restoredTop sz="70147" autoAdjust="0"/>
  </p:normalViewPr>
  <p:slideViewPr>
    <p:cSldViewPr>
      <p:cViewPr varScale="1">
        <p:scale>
          <a:sx n="45" d="100"/>
          <a:sy n="45" d="100"/>
        </p:scale>
        <p:origin x="50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1B9B9A6-2815-4D86-ADA7-BE183A359537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EEF6980-FC96-43F7-A111-96F1B766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321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17D8B64D-D400-4014-8461-8DF126793929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46A5CD2-6F71-4AB9-B441-7DE409BD4A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32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86734" y="10558201"/>
            <a:ext cx="3049923" cy="555796"/>
          </a:xfrm>
          <a:prstGeom prst="rect">
            <a:avLst/>
          </a:prstGeom>
          <a:noFill/>
        </p:spPr>
        <p:txBody>
          <a:bodyPr lIns="94787" tIns="47393" rIns="94787" bIns="47393"/>
          <a:lstStyle>
            <a:lvl1pPr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1pPr>
            <a:lvl2pPr marL="770142" indent="-296208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2pPr>
            <a:lvl3pPr marL="1184834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3pPr>
            <a:lvl4pPr marL="1658767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4pPr>
            <a:lvl5pPr marL="2132701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5pPr>
            <a:lvl6pPr marL="2606634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6pPr>
            <a:lvl7pPr marL="3080568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7pPr>
            <a:lvl8pPr marL="3554501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8pPr>
            <a:lvl9pPr marL="4028435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9pPr>
          </a:lstStyle>
          <a:p>
            <a:fld id="{95AC20B2-FBEA-4932-AED0-FFAC46FD219E}" type="slidenum">
              <a:rPr lang="sv-SE" sz="1200">
                <a:latin typeface="Arial" charset="0"/>
              </a:rPr>
              <a:pPr/>
              <a:t>1</a:t>
            </a:fld>
            <a:endParaRPr lang="sv-SE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for the implementation of an IRO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148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7854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19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515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0885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86734" y="10558201"/>
            <a:ext cx="3049923" cy="555796"/>
          </a:xfrm>
          <a:prstGeom prst="rect">
            <a:avLst/>
          </a:prstGeom>
          <a:noFill/>
        </p:spPr>
        <p:txBody>
          <a:bodyPr lIns="94787" tIns="47393" rIns="94787" bIns="47393"/>
          <a:lstStyle>
            <a:lvl1pPr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1pPr>
            <a:lvl2pPr marL="770142" indent="-296208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2pPr>
            <a:lvl3pPr marL="1184834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3pPr>
            <a:lvl4pPr marL="1658767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4pPr>
            <a:lvl5pPr marL="2132701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5pPr>
            <a:lvl6pPr marL="2606634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6pPr>
            <a:lvl7pPr marL="3080568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7pPr>
            <a:lvl8pPr marL="3554501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8pPr>
            <a:lvl9pPr marL="4028435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9pPr>
          </a:lstStyle>
          <a:p>
            <a:fld id="{95AC20B2-FBEA-4932-AED0-FFAC46FD219E}" type="slidenum">
              <a:rPr lang="sv-SE" sz="1200">
                <a:latin typeface="Arial" charset="0"/>
              </a:rPr>
              <a:pPr/>
              <a:t>6</a:t>
            </a:fld>
            <a:endParaRPr lang="sv-SE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for the implementation of an IRO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04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53AE824-56A3-4ED1-A453-856713C80816}" type="datetime1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47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8A5C419-7655-4E92-A4E5-03D42C8ADCDC}" type="datetime1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91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E7BF451-EDAE-4099-8ECA-555715671855}" type="datetime1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72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979711" y="485799"/>
            <a:ext cx="6707089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>
                <a:uFillTx/>
              </a:defRPr>
            </a:pPr>
            <a:r>
              <a:rPr sz="3600">
                <a:uFill>
                  <a:solidFill/>
                </a:uFill>
              </a:rPr>
              <a:t>Titeltext</a:t>
            </a:r>
          </a:p>
        </p:txBody>
      </p:sp>
    </p:spTree>
    <p:extLst>
      <p:ext uri="{BB962C8B-B14F-4D97-AF65-F5344CB8AC3E}">
        <p14:creationId xmlns:p14="http://schemas.microsoft.com/office/powerpoint/2010/main" val="2516249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79712" y="485800"/>
            <a:ext cx="6707088" cy="1143000"/>
          </a:xfrm>
        </p:spPr>
        <p:txBody>
          <a:bodyPr>
            <a:normAutofit/>
          </a:bodyPr>
          <a:lstStyle>
            <a:lvl1pPr algn="r"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7FC65D3-88D7-45C1-AFDA-850DEDA0A09E}" type="datetime1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864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603DEFB6-909A-4DDE-9072-41B0B8666A83}" type="datetime1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033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07704" y="485800"/>
            <a:ext cx="6779096" cy="1143000"/>
          </a:xfrm>
        </p:spPr>
        <p:txBody>
          <a:bodyPr>
            <a:normAutofit/>
          </a:bodyPr>
          <a:lstStyle>
            <a:lvl1pPr algn="r"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1E6518A-C4F4-492A-BF65-2354440560F2}" type="datetime1">
              <a:rPr lang="sv-SE" smtClean="0"/>
              <a:t>2020-10-01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34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79712" y="485800"/>
            <a:ext cx="6707088" cy="11430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0911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358032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70911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358032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B851C19-298B-4F5C-B297-EABA1AEEF0A8}" type="datetime1">
              <a:rPr lang="sv-SE" smtClean="0"/>
              <a:t>2020-10-01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265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51720" y="485800"/>
            <a:ext cx="6635080" cy="11430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74C1BEB4-34D5-44A2-9D8A-95997AF559CE}" type="datetime1">
              <a:rPr lang="sv-SE" smtClean="0"/>
              <a:t>2020-10-01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390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609F8DFE-BF84-4635-BD1A-7BF5F2FC2848}" type="datetime1">
              <a:rPr lang="sv-SE" smtClean="0"/>
              <a:t>2020-10-01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705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63888" y="836712"/>
            <a:ext cx="5122912" cy="5472608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6E2DA43-3EC7-4D62-8B69-7758D32B2C2C}" type="datetime1">
              <a:rPr lang="sv-SE" smtClean="0"/>
              <a:t>2020-10-01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94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6290F47-FE1F-4CD9-B85B-866DBAE72BFB}" type="datetime1">
              <a:rPr lang="sv-SE" smtClean="0"/>
              <a:t>2020-10-01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107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" r="2857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2123728" y="485800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079867C-90BF-4102-BACA-2ABACE099996}" type="datetime1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53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  <p:txStyles>
    <p:titleStyle>
      <a:lvl1pPr algn="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19935" y="1556792"/>
            <a:ext cx="8280920" cy="11081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800" b="1" dirty="0">
                <a:latin typeface="Gill Sans Alt One Book" panose="020B0502020104020203" pitchFamily="34" charset="0"/>
              </a:rPr>
              <a:t>UPPSALA </a:t>
            </a:r>
            <a:r>
              <a:rPr lang="en-US" sz="2800" b="1" dirty="0" smtClean="0">
                <a:latin typeface="Gill Sans Alt One Book" panose="020B0502020104020203" pitchFamily="34" charset="0"/>
              </a:rPr>
              <a:t>UNIVERSITY</a:t>
            </a:r>
            <a:endParaRPr lang="sv-SE" altLang="sv-SE" sz="1600" dirty="0" smtClean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  <a:p>
            <a:pPr algn="l"/>
            <a:endParaRPr lang="sv-SE" altLang="sv-SE" sz="2400" dirty="0" smtClean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</p:txBody>
      </p:sp>
      <p:pic>
        <p:nvPicPr>
          <p:cNvPr id="1026" name="Picture 2" descr="https://fbcdn-sphotos-g-a.akamaihd.net/hphotos-ak-xaf1/t31.0-8/10275551_664887590231084_3947356044391442853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482634"/>
            <a:ext cx="9180512" cy="340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17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7764" y="632591"/>
            <a:ext cx="58723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err="1" smtClean="0">
                <a:latin typeface="Gill Sans Alt One Book" panose="020B0502020104020203" pitchFamily="34" charset="0"/>
              </a:rPr>
              <a:t>What</a:t>
            </a:r>
            <a:r>
              <a:rPr lang="sv-SE" sz="3600" dirty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we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have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achieved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during</a:t>
            </a:r>
            <a:endParaRPr lang="sv-SE" sz="3600" dirty="0" smtClean="0">
              <a:latin typeface="Gill Sans Alt One Book" panose="020B0502020104020203" pitchFamily="34" charset="0"/>
            </a:endParaRPr>
          </a:p>
          <a:p>
            <a:r>
              <a:rPr lang="sv-SE" sz="3600" dirty="0" err="1" smtClean="0">
                <a:latin typeface="Gill Sans Alt One Book" panose="020B0502020104020203" pitchFamily="34" charset="0"/>
              </a:rPr>
              <a:t>Toolkit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training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days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047020"/>
            <a:ext cx="8425127" cy="4047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600" b="1" dirty="0" smtClean="0">
                <a:latin typeface="Gill Sans Alt One Book" panose="020B0502020104020203" pitchFamily="34" charset="0"/>
              </a:rPr>
              <a:t>8 presentations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Gill Sans Alt One Book" panose="020B0502020104020203" pitchFamily="34" charset="0"/>
              </a:rPr>
              <a:t>Mr. Matt Greig, Head of the Unit for International </a:t>
            </a:r>
            <a:r>
              <a:rPr lang="en-US" sz="2200" dirty="0" smtClean="0">
                <a:latin typeface="Gill Sans Alt One Book" panose="020B0502020104020203" pitchFamily="34" charset="0"/>
              </a:rPr>
              <a:t>Mobility, UU</a:t>
            </a:r>
            <a:endParaRPr lang="en-US" sz="2200" dirty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latin typeface="Gill Sans Alt One Book" panose="020B0502020104020203" pitchFamily="34" charset="0"/>
              </a:rPr>
              <a:t>Ms. Karen Tapper, UU Graduation Office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Gill Sans Alt One Book" panose="020B0502020104020203" pitchFamily="34" charset="0"/>
              </a:rPr>
              <a:t>Mr. Gustaf Cars, Head of Unit for global </a:t>
            </a:r>
            <a:r>
              <a:rPr lang="en-US" sz="2200" dirty="0" smtClean="0">
                <a:latin typeface="Gill Sans Alt One Book" panose="020B0502020104020203" pitchFamily="34" charset="0"/>
              </a:rPr>
              <a:t>partnerships, </a:t>
            </a:r>
            <a:r>
              <a:rPr lang="en-US" sz="2200" dirty="0">
                <a:latin typeface="Gill Sans Alt One Book" panose="020B0502020104020203" pitchFamily="34" charset="0"/>
              </a:rPr>
              <a:t>UU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Gill Sans Alt One Book" panose="020B0502020104020203" pitchFamily="34" charset="0"/>
              </a:rPr>
              <a:t>Ms</a:t>
            </a:r>
            <a:r>
              <a:rPr lang="en-US" sz="2200" dirty="0">
                <a:latin typeface="Gill Sans Alt One Book" panose="020B0502020104020203" pitchFamily="34" charset="0"/>
              </a:rPr>
              <a:t>. Sara Hurtig, Unit for </a:t>
            </a:r>
            <a:r>
              <a:rPr lang="en-US" sz="2200" dirty="0" smtClean="0">
                <a:latin typeface="Gill Sans Alt One Book" panose="020B0502020104020203" pitchFamily="34" charset="0"/>
              </a:rPr>
              <a:t>International Mobility, </a:t>
            </a:r>
            <a:r>
              <a:rPr lang="en-US" sz="2200" dirty="0">
                <a:latin typeface="Gill Sans Alt One Book" panose="020B0502020104020203" pitchFamily="34" charset="0"/>
              </a:rPr>
              <a:t>UU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Gill Sans Alt One Book" panose="020B0502020104020203" pitchFamily="34" charset="0"/>
              </a:rPr>
              <a:t>Ms</a:t>
            </a:r>
            <a:r>
              <a:rPr lang="en-US" sz="2200" dirty="0">
                <a:latin typeface="Gill Sans Alt One Book" panose="020B0502020104020203" pitchFamily="34" charset="0"/>
              </a:rPr>
              <a:t>. Jenny McKeever and Ms. Lina Solander, Unit for </a:t>
            </a:r>
            <a:r>
              <a:rPr lang="en-US" sz="2200" dirty="0" err="1" smtClean="0">
                <a:latin typeface="Gill Sans Alt One Book" panose="020B0502020104020203" pitchFamily="34" charset="0"/>
              </a:rPr>
              <a:t>Internat</a:t>
            </a:r>
            <a:r>
              <a:rPr lang="en-US" sz="2200" dirty="0" smtClean="0">
                <a:latin typeface="Gill Sans Alt One Book" panose="020B0502020104020203" pitchFamily="34" charset="0"/>
              </a:rPr>
              <a:t> Mobility, </a:t>
            </a:r>
            <a:r>
              <a:rPr lang="en-US" sz="2200" dirty="0">
                <a:latin typeface="Gill Sans Alt One Book" panose="020B0502020104020203" pitchFamily="34" charset="0"/>
              </a:rPr>
              <a:t>UU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Gill Sans Alt One Book" panose="020B0502020104020203" pitchFamily="34" charset="0"/>
              </a:rPr>
              <a:t>Mr</a:t>
            </a:r>
            <a:r>
              <a:rPr lang="en-US" sz="2200" dirty="0">
                <a:latin typeface="Gill Sans Alt One Book" panose="020B0502020104020203" pitchFamily="34" charset="0"/>
              </a:rPr>
              <a:t>. Philipp Baur, Unit for global </a:t>
            </a:r>
            <a:r>
              <a:rPr lang="en-US" sz="2200" dirty="0" smtClean="0">
                <a:latin typeface="Gill Sans Alt One Book" panose="020B0502020104020203" pitchFamily="34" charset="0"/>
              </a:rPr>
              <a:t>partnerships, </a:t>
            </a:r>
            <a:r>
              <a:rPr lang="en-US" sz="2200" dirty="0">
                <a:latin typeface="Gill Sans Alt One Book" panose="020B0502020104020203" pitchFamily="34" charset="0"/>
              </a:rPr>
              <a:t>UU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Gill Sans Alt One Book" panose="020B0502020104020203" pitchFamily="34" charset="0"/>
              </a:rPr>
              <a:t>Mr</a:t>
            </a:r>
            <a:r>
              <a:rPr lang="en-US" sz="2200" dirty="0">
                <a:latin typeface="Gill Sans Alt One Book" panose="020B0502020104020203" pitchFamily="34" charset="0"/>
              </a:rPr>
              <a:t>. McDermott Darren, member of the EU-SHARE </a:t>
            </a:r>
            <a:r>
              <a:rPr lang="en-US" sz="2200" dirty="0" smtClean="0">
                <a:latin typeface="Gill Sans Alt One Book" panose="020B0502020104020203" pitchFamily="34" charset="0"/>
              </a:rPr>
              <a:t>project</a:t>
            </a:r>
            <a:endParaRPr lang="en-US" sz="2200" dirty="0">
              <a:latin typeface="Gill Sans Alt One Book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08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7764" y="632591"/>
            <a:ext cx="58723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err="1" smtClean="0">
                <a:latin typeface="Gill Sans Alt One Book" panose="020B0502020104020203" pitchFamily="34" charset="0"/>
              </a:rPr>
              <a:t>What</a:t>
            </a:r>
            <a:r>
              <a:rPr lang="sv-SE" sz="3600" dirty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we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have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achieved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during</a:t>
            </a:r>
            <a:endParaRPr lang="sv-SE" sz="3600" dirty="0" smtClean="0">
              <a:latin typeface="Gill Sans Alt One Book" panose="020B0502020104020203" pitchFamily="34" charset="0"/>
            </a:endParaRPr>
          </a:p>
          <a:p>
            <a:r>
              <a:rPr lang="sv-SE" sz="3600" dirty="0" err="1" smtClean="0">
                <a:latin typeface="Gill Sans Alt One Book" panose="020B0502020104020203" pitchFamily="34" charset="0"/>
              </a:rPr>
              <a:t>Toolkit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training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days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276872"/>
            <a:ext cx="8335231" cy="4139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600" b="1" dirty="0" smtClean="0">
                <a:latin typeface="Gill Sans Alt One Book" panose="020B0502020104020203" pitchFamily="34" charset="0"/>
              </a:rPr>
              <a:t>3 Workshops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Gill Sans Alt One Book" panose="020B0502020104020203" pitchFamily="34" charset="0"/>
              </a:rPr>
              <a:t>Workshop 1: General reflections, discussion &amp; drafting of Handbook</a:t>
            </a:r>
          </a:p>
          <a:p>
            <a:pPr>
              <a:lnSpc>
                <a:spcPct val="150000"/>
              </a:lnSpc>
            </a:pPr>
            <a:r>
              <a:rPr lang="sv-SE" sz="2200" dirty="0" smtClean="0">
                <a:latin typeface="Gill Sans Alt One Book" panose="020B0502020104020203" pitchFamily="34" charset="0"/>
              </a:rPr>
              <a:t>Workshop 2: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Focused</a:t>
            </a:r>
            <a:r>
              <a:rPr lang="sv-SE" sz="2200" dirty="0" smtClean="0">
                <a:latin typeface="Gill Sans Alt One Book" panose="020B0502020104020203" pitchFamily="34" charset="0"/>
              </a:rPr>
              <a:t> WG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discussions</a:t>
            </a:r>
            <a:r>
              <a:rPr lang="sv-SE" sz="2200" dirty="0" smtClean="0">
                <a:latin typeface="Gill Sans Alt One Book" panose="020B0502020104020203" pitchFamily="34" charset="0"/>
              </a:rPr>
              <a:t> &amp;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drafting</a:t>
            </a:r>
            <a:r>
              <a:rPr lang="sv-SE" sz="2200" dirty="0" smtClean="0">
                <a:latin typeface="Gill Sans Alt One Book" panose="020B0502020104020203" pitchFamily="34" charset="0"/>
              </a:rPr>
              <a:t> of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Handbook</a:t>
            </a:r>
            <a:r>
              <a:rPr lang="sv-SE" sz="2200" dirty="0" smtClean="0">
                <a:latin typeface="Gill Sans Alt One Book" panose="020B0502020104020203" pitchFamily="34" charset="0"/>
              </a:rPr>
              <a:t>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chapters</a:t>
            </a:r>
            <a:endParaRPr lang="sv-SE" sz="2200" dirty="0" smtClean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r>
              <a:rPr lang="sv-SE" sz="2200" dirty="0" smtClean="0">
                <a:latin typeface="Gill Sans Alt One Book" panose="020B0502020104020203" pitchFamily="34" charset="0"/>
              </a:rPr>
              <a:t>Workshop 3: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Wrapping</a:t>
            </a:r>
            <a:r>
              <a:rPr lang="sv-SE" sz="2200" dirty="0" smtClean="0">
                <a:latin typeface="Gill Sans Alt One Book" panose="020B0502020104020203" pitchFamily="34" charset="0"/>
              </a:rPr>
              <a:t>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up</a:t>
            </a:r>
            <a:r>
              <a:rPr lang="sv-SE" sz="2200" dirty="0" smtClean="0">
                <a:latin typeface="Gill Sans Alt One Book" panose="020B0502020104020203" pitchFamily="34" charset="0"/>
              </a:rPr>
              <a:t> WG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work</a:t>
            </a:r>
            <a:r>
              <a:rPr lang="sv-SE" sz="2200" dirty="0" smtClean="0">
                <a:latin typeface="Gill Sans Alt One Book" panose="020B0502020104020203" pitchFamily="34" charset="0"/>
              </a:rPr>
              <a:t> &amp;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summarizing</a:t>
            </a:r>
            <a:endParaRPr lang="sv-SE" sz="2200" dirty="0" smtClean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sv-SE" sz="2200" dirty="0" smtClean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r>
              <a:rPr lang="sv-SE" sz="2600" b="1" dirty="0" smtClean="0">
                <a:latin typeface="Gill Sans Alt One Book" panose="020B0502020104020203" pitchFamily="34" charset="0"/>
              </a:rPr>
              <a:t>Presentation &amp; Feedback session</a:t>
            </a:r>
          </a:p>
          <a:p>
            <a:pPr>
              <a:lnSpc>
                <a:spcPct val="150000"/>
              </a:lnSpc>
            </a:pPr>
            <a:r>
              <a:rPr lang="sv-SE" sz="2200" dirty="0" smtClean="0">
                <a:latin typeface="Gill Sans Alt One Book" panose="020B0502020104020203" pitchFamily="34" charset="0"/>
              </a:rPr>
              <a:t>WG presentations, feedback &amp;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improvement</a:t>
            </a:r>
            <a:endParaRPr lang="sv-SE" sz="2200" dirty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Gill Sans Alt One Book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59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9711" y="632591"/>
            <a:ext cx="3544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err="1" smtClean="0">
                <a:latin typeface="Gill Sans Alt One Book" panose="020B0502020104020203" pitchFamily="34" charset="0"/>
              </a:rPr>
              <a:t>Future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work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with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</a:p>
          <a:p>
            <a:r>
              <a:rPr lang="sv-SE" sz="3600" dirty="0" err="1" smtClean="0">
                <a:latin typeface="Gill Sans Alt One Book" panose="020B0502020104020203" pitchFamily="34" charset="0"/>
              </a:rPr>
              <a:t>Toolkit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Handbook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7624" y="2564904"/>
            <a:ext cx="5708550" cy="2200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v-SE" sz="2600" smtClean="0">
                <a:latin typeface="Gill Sans Alt One Book" panose="020B0502020104020203" pitchFamily="34" charset="0"/>
              </a:rPr>
              <a:t>Marta </a:t>
            </a:r>
            <a:r>
              <a:rPr lang="sv-SE" sz="2600" dirty="0" err="1" smtClean="0">
                <a:latin typeface="Gill Sans Alt One Book" panose="020B0502020104020203" pitchFamily="34" charset="0"/>
              </a:rPr>
              <a:t>meets</a:t>
            </a:r>
            <a:r>
              <a:rPr lang="sv-SE" sz="2600" dirty="0" smtClean="0">
                <a:latin typeface="Gill Sans Alt One Book" panose="020B0502020104020203" pitchFamily="34" charset="0"/>
              </a:rPr>
              <a:t> the WG </a:t>
            </a:r>
            <a:r>
              <a:rPr lang="sv-SE" sz="2600" dirty="0" err="1" smtClean="0">
                <a:latin typeface="Gill Sans Alt One Book" panose="020B0502020104020203" pitchFamily="34" charset="0"/>
              </a:rPr>
              <a:t>chairs</a:t>
            </a:r>
            <a:r>
              <a:rPr lang="sv-SE" sz="2600" dirty="0" smtClean="0">
                <a:latin typeface="Gill Sans Alt One Book" panose="020B0502020104020203" pitchFamily="34" charset="0"/>
              </a:rPr>
              <a:t> on Zoom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v-SE" sz="2600" dirty="0" err="1" smtClean="0">
                <a:latin typeface="Gill Sans Alt One Book" panose="020B0502020104020203" pitchFamily="34" charset="0"/>
              </a:rPr>
              <a:t>Ggroup</a:t>
            </a:r>
            <a:r>
              <a:rPr lang="sv-SE" sz="2600" dirty="0" smtClean="0">
                <a:latin typeface="Gill Sans Alt One Book" panose="020B0502020104020203" pitchFamily="34" charset="0"/>
              </a:rPr>
              <a:t> </a:t>
            </a:r>
            <a:r>
              <a:rPr lang="sv-SE" sz="2600" dirty="0" err="1" smtClean="0">
                <a:latin typeface="Gill Sans Alt One Book" panose="020B0502020104020203" pitchFamily="34" charset="0"/>
              </a:rPr>
              <a:t>work</a:t>
            </a:r>
            <a:r>
              <a:rPr lang="sv-SE" sz="2600" dirty="0" smtClean="0">
                <a:latin typeface="Gill Sans Alt One Book" panose="020B0502020104020203" pitchFamily="34" charset="0"/>
              </a:rPr>
              <a:t> </a:t>
            </a:r>
            <a:r>
              <a:rPr lang="sv-SE" sz="2600" dirty="0" err="1" smtClean="0">
                <a:latin typeface="Gill Sans Alt One Book" panose="020B0502020104020203" pitchFamily="34" charset="0"/>
              </a:rPr>
              <a:t>continues</a:t>
            </a:r>
            <a:endParaRPr lang="sv-SE" sz="2200" dirty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Gill Sans Alt One Book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00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9711" y="632591"/>
            <a:ext cx="3544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err="1" smtClean="0">
                <a:latin typeface="Gill Sans Alt One Book" panose="020B0502020104020203" pitchFamily="34" charset="0"/>
              </a:rPr>
              <a:t>Future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work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with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</a:p>
          <a:p>
            <a:r>
              <a:rPr lang="sv-SE" sz="3600" dirty="0" err="1" smtClean="0">
                <a:latin typeface="Gill Sans Alt One Book" panose="020B0502020104020203" pitchFamily="34" charset="0"/>
              </a:rPr>
              <a:t>Toolkit</a:t>
            </a:r>
            <a:r>
              <a:rPr lang="sv-SE" sz="3600" dirty="0" smtClean="0">
                <a:latin typeface="Gill Sans Alt One Book" panose="020B0502020104020203" pitchFamily="34" charset="0"/>
              </a:rPr>
              <a:t>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Handbook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51520" y="2037041"/>
          <a:ext cx="8712968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258">
                  <a:extLst>
                    <a:ext uri="{9D8B030D-6E8A-4147-A177-3AD203B41FA5}">
                      <a16:colId xmlns:a16="http://schemas.microsoft.com/office/drawing/2014/main" val="3002258604"/>
                    </a:ext>
                  </a:extLst>
                </a:gridCol>
                <a:gridCol w="1402936">
                  <a:extLst>
                    <a:ext uri="{9D8B030D-6E8A-4147-A177-3AD203B41FA5}">
                      <a16:colId xmlns:a16="http://schemas.microsoft.com/office/drawing/2014/main" val="4195729778"/>
                    </a:ext>
                  </a:extLst>
                </a:gridCol>
                <a:gridCol w="6054774">
                  <a:extLst>
                    <a:ext uri="{9D8B030D-6E8A-4147-A177-3AD203B41FA5}">
                      <a16:colId xmlns:a16="http://schemas.microsoft.com/office/drawing/2014/main" val="2813866024"/>
                    </a:ext>
                  </a:extLst>
                </a:gridCol>
              </a:tblGrid>
              <a:tr h="368745">
                <a:tc>
                  <a:txBody>
                    <a:bodyPr/>
                    <a:lstStyle/>
                    <a:p>
                      <a:r>
                        <a:rPr lang="sv-SE" sz="2000" b="1" dirty="0" err="1" smtClean="0">
                          <a:latin typeface="Gill Sans Alt One Book" panose="020B0502020104020203" pitchFamily="34" charset="0"/>
                        </a:rPr>
                        <a:t>Who</a:t>
                      </a:r>
                      <a:r>
                        <a:rPr lang="sv-SE" sz="2000" b="1" dirty="0" smtClean="0">
                          <a:latin typeface="Gill Sans Alt One Book" panose="020B0502020104020203" pitchFamily="34" charset="0"/>
                        </a:rPr>
                        <a:t>?</a:t>
                      </a:r>
                      <a:endParaRPr lang="en-US" sz="2000" b="1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b="1" dirty="0" err="1" smtClean="0">
                          <a:latin typeface="Gill Sans Alt One Book" panose="020B0502020104020203" pitchFamily="34" charset="0"/>
                        </a:rPr>
                        <a:t>When</a:t>
                      </a:r>
                      <a:r>
                        <a:rPr lang="sv-SE" sz="2000" b="1" dirty="0" smtClean="0">
                          <a:latin typeface="Gill Sans Alt One Book" panose="020B0502020104020203" pitchFamily="34" charset="0"/>
                        </a:rPr>
                        <a:t>?</a:t>
                      </a:r>
                      <a:endParaRPr lang="en-US" sz="2000" b="1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b="1" dirty="0" err="1" smtClean="0">
                          <a:latin typeface="Gill Sans Alt One Book" panose="020B0502020104020203" pitchFamily="34" charset="0"/>
                        </a:rPr>
                        <a:t>Expected</a:t>
                      </a:r>
                      <a:r>
                        <a:rPr lang="sv-SE" sz="2000" b="1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="1" baseline="0" dirty="0" err="1" smtClean="0">
                          <a:latin typeface="Gill Sans Alt One Book" panose="020B0502020104020203" pitchFamily="34" charset="0"/>
                        </a:rPr>
                        <a:t>outcomes</a:t>
                      </a:r>
                      <a:endParaRPr lang="en-US" sz="2000" b="1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967875"/>
                  </a:ext>
                </a:extLst>
              </a:tr>
              <a:tr h="636465">
                <a:tc>
                  <a:txBody>
                    <a:bodyPr/>
                    <a:lstStyle/>
                    <a:p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Each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FG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separately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Mid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October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-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Each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FG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member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has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acomplished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its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task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- FG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members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discuss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&amp;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provide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constructive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comments</a:t>
                      </a:r>
                      <a:endParaRPr lang="sv-SE" sz="2000" baseline="0" dirty="0" smtClean="0">
                        <a:latin typeface="Gill Sans Alt One Book" panose="020B0502020104020203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-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Future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tasks &amp;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responsibilities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are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defined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529630"/>
                  </a:ext>
                </a:extLst>
              </a:tr>
              <a:tr h="636465">
                <a:tc>
                  <a:txBody>
                    <a:bodyPr/>
                    <a:lstStyle/>
                    <a:p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Each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FG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separately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Mid November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- Deadline for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chapters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finalization</a:t>
                      </a:r>
                      <a:r>
                        <a:rPr lang="en-US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000" baseline="0" dirty="0" smtClean="0">
                          <a:latin typeface="Gill Sans Alt One Book" panose="020B0502020104020203" pitchFamily="34" charset="0"/>
                        </a:rPr>
                        <a:t>(they are sent to all partners)</a:t>
                      </a: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155514"/>
                  </a:ext>
                </a:extLst>
              </a:tr>
              <a:tr h="636465">
                <a:tc>
                  <a:txBody>
                    <a:bodyPr/>
                    <a:lstStyle/>
                    <a:p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All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FGs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together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Mid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December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-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FGs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discuss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&amp;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provide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constructive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comments</a:t>
                      </a:r>
                      <a:endParaRPr lang="sv-SE" sz="2000" baseline="0" dirty="0" smtClean="0">
                        <a:latin typeface="Gill Sans Alt One Book" panose="020B0502020104020203" pitchFamily="34" charset="0"/>
                      </a:endParaRPr>
                    </a:p>
                    <a:p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-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Future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tasks &amp;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responsibilities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are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defined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147362"/>
                  </a:ext>
                </a:extLst>
              </a:tr>
              <a:tr h="6116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All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FGs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together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End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of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January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- Deadline for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Handbook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finalization</a:t>
                      </a:r>
                      <a:endParaRPr lang="sv-SE" sz="2000" dirty="0" smtClean="0">
                        <a:latin typeface="Gill Sans Alt One Book" panose="020B05020201040202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Gill Sans Alt One Book" panose="020B0502020104020203" pitchFamily="34" charset="0"/>
                        </a:rPr>
                        <a:t>(it is sent to all partners)</a:t>
                      </a: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898890"/>
                  </a:ext>
                </a:extLst>
              </a:tr>
              <a:tr h="36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All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FGs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together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End of </a:t>
                      </a:r>
                      <a:br>
                        <a:rPr lang="sv-SE" sz="2000" dirty="0" smtClean="0">
                          <a:latin typeface="Gill Sans Alt One Book" panose="020B0502020104020203" pitchFamily="34" charset="0"/>
                        </a:rPr>
                      </a:b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April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- The partners 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read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one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more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time</a:t>
                      </a:r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 the </a:t>
                      </a:r>
                      <a:r>
                        <a:rPr lang="sv-SE" sz="2000" baseline="0" dirty="0" err="1" smtClean="0">
                          <a:latin typeface="Gill Sans Alt One Book" panose="020B0502020104020203" pitchFamily="34" charset="0"/>
                        </a:rPr>
                        <a:t>Handbook</a:t>
                      </a:r>
                      <a:endParaRPr lang="sv-SE" sz="2000" baseline="0" dirty="0" smtClean="0">
                        <a:latin typeface="Gill Sans Alt One Book" panose="020B0502020104020203" pitchFamily="34" charset="0"/>
                      </a:endParaRPr>
                    </a:p>
                    <a:p>
                      <a:r>
                        <a:rPr lang="sv-SE" sz="2000" baseline="0" dirty="0" smtClean="0">
                          <a:latin typeface="Gill Sans Alt One Book" panose="020B0502020104020203" pitchFamily="34" charset="0"/>
                        </a:rPr>
                        <a:t>- 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Final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review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&amp;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discussion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before</a:t>
                      </a:r>
                      <a:r>
                        <a:rPr lang="sv-SE" sz="2000" dirty="0" smtClean="0">
                          <a:latin typeface="Gill Sans Alt One Book" panose="020B0502020104020203" pitchFamily="34" charset="0"/>
                        </a:rPr>
                        <a:t> </a:t>
                      </a:r>
                      <a:r>
                        <a:rPr lang="sv-SE" sz="2000" dirty="0" err="1" smtClean="0">
                          <a:latin typeface="Gill Sans Alt One Book" panose="020B0502020104020203" pitchFamily="34" charset="0"/>
                        </a:rPr>
                        <a:t>printing</a:t>
                      </a:r>
                      <a:endParaRPr lang="en-US" sz="2000" dirty="0">
                        <a:latin typeface="Gill Sans Alt One Book" panose="020B05020201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4582331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47664" y="2420888"/>
            <a:ext cx="1296144" cy="10081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7664" y="4179149"/>
            <a:ext cx="1296144" cy="65699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7664" y="5580321"/>
            <a:ext cx="1296144" cy="65699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48951" y="6415316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>
                <a:solidFill>
                  <a:srgbClr val="FFC000"/>
                </a:solidFill>
                <a:latin typeface="Gill Sans Alt One Book" panose="020B0502020104020203" pitchFamily="34" charset="0"/>
              </a:rPr>
              <a:t>M</a:t>
            </a:r>
            <a:r>
              <a:rPr lang="sv-SE" sz="2000" b="1" dirty="0" smtClean="0">
                <a:solidFill>
                  <a:srgbClr val="FFC000"/>
                </a:solidFill>
                <a:latin typeface="Gill Sans Alt One Book" panose="020B0502020104020203" pitchFamily="34" charset="0"/>
              </a:rPr>
              <a:t>eetings</a:t>
            </a:r>
            <a:endParaRPr lang="en-US" sz="2000" b="1" dirty="0">
              <a:solidFill>
                <a:srgbClr val="FFC000"/>
              </a:solidFill>
              <a:latin typeface="Gill Sans Alt One Book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94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13284" y="1340768"/>
            <a:ext cx="8280920" cy="11081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sv-SE" dirty="0" err="1" smtClean="0">
                <a:latin typeface="Gill Sans Alt One Book" panose="020B0502020104020203" pitchFamily="34" charset="0"/>
              </a:rPr>
              <a:t>Thank</a:t>
            </a:r>
            <a:r>
              <a:rPr lang="sv-SE" dirty="0" smtClean="0">
                <a:latin typeface="Gill Sans Alt One Book" panose="020B0502020104020203" pitchFamily="34" charset="0"/>
              </a:rPr>
              <a:t> </a:t>
            </a:r>
            <a:r>
              <a:rPr lang="sv-SE" dirty="0" err="1" smtClean="0">
                <a:latin typeface="Gill Sans Alt One Book" panose="020B0502020104020203" pitchFamily="34" charset="0"/>
              </a:rPr>
              <a:t>you</a:t>
            </a:r>
            <a:r>
              <a:rPr lang="sv-SE" dirty="0" smtClean="0">
                <a:latin typeface="Gill Sans Alt One Book" panose="020B0502020104020203" pitchFamily="34" charset="0"/>
              </a:rPr>
              <a:t> for </a:t>
            </a:r>
            <a:r>
              <a:rPr lang="sv-SE" dirty="0" err="1" smtClean="0">
                <a:latin typeface="Gill Sans Alt One Book" panose="020B0502020104020203" pitchFamily="34" charset="0"/>
              </a:rPr>
              <a:t>your</a:t>
            </a:r>
            <a:r>
              <a:rPr lang="sv-SE" dirty="0" smtClean="0">
                <a:latin typeface="Gill Sans Alt One Book" panose="020B0502020104020203" pitchFamily="34" charset="0"/>
              </a:rPr>
              <a:t> attention!</a:t>
            </a:r>
          </a:p>
          <a:p>
            <a:endParaRPr lang="sv-SE" altLang="sv-SE" dirty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  <a:p>
            <a:pPr algn="l"/>
            <a:r>
              <a:rPr lang="sv-SE" altLang="sv-SE" dirty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	 </a:t>
            </a:r>
            <a:r>
              <a:rPr lang="sv-SE" altLang="sv-SE" dirty="0" smtClean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    </a:t>
            </a:r>
          </a:p>
          <a:p>
            <a:pPr algn="l"/>
            <a:r>
              <a:rPr lang="sv-SE" altLang="sv-SE" sz="2400" dirty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	</a:t>
            </a:r>
            <a:r>
              <a:rPr lang="sv-SE" altLang="sv-SE" sz="2400" dirty="0" smtClean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       </a:t>
            </a:r>
          </a:p>
          <a:p>
            <a:pPr algn="l"/>
            <a:r>
              <a:rPr lang="sv-SE" altLang="sv-SE" sz="2400" dirty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	</a:t>
            </a:r>
            <a:r>
              <a:rPr lang="sv-SE" altLang="sv-SE" sz="2400" dirty="0" smtClean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       Marta Cocos</a:t>
            </a:r>
          </a:p>
          <a:p>
            <a:pPr algn="l"/>
            <a:endParaRPr lang="sv-SE" altLang="sv-SE" dirty="0" smtClean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</p:txBody>
      </p:sp>
      <p:pic>
        <p:nvPicPr>
          <p:cNvPr id="1026" name="Picture 2" descr="https://fbcdn-sphotos-g-a.akamaihd.net/hphotos-ak-xaf1/t31.0-8/10275551_664887590231084_3947356044391442853_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0"/>
          <a:stretch/>
        </p:blipFill>
        <p:spPr bwMode="auto">
          <a:xfrm>
            <a:off x="-36512" y="4077072"/>
            <a:ext cx="918051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67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U Guldka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22864</TotalTime>
  <Words>318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Gill Sans Alt One Book</vt:lpstr>
      <vt:lpstr>UU Guldkant</vt:lpstr>
      <vt:lpstr>PowerPoint Presentation</vt:lpstr>
      <vt:lpstr> </vt:lpstr>
      <vt:lpstr> </vt:lpstr>
      <vt:lpstr> </vt:lpstr>
      <vt:lpstr> </vt:lpstr>
      <vt:lpstr>PowerPoint Presentation</vt:lpstr>
    </vt:vector>
  </TitlesOfParts>
  <Company>Engelska parken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 Svensson</dc:creator>
  <cp:lastModifiedBy>Marta Cocos</cp:lastModifiedBy>
  <cp:revision>652</cp:revision>
  <cp:lastPrinted>2017-04-19T12:17:35Z</cp:lastPrinted>
  <dcterms:created xsi:type="dcterms:W3CDTF">2013-08-22T05:59:05Z</dcterms:created>
  <dcterms:modified xsi:type="dcterms:W3CDTF">2020-10-01T07:31:26Z</dcterms:modified>
</cp:coreProperties>
</file>